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7.7.2021.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HDI - https://eucham.eu/2015-01-human-development-index-in-europe/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95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Izvori fotografija: </a:t>
            </a:r>
            <a:r>
              <a:rPr lang="hr-HR" dirty="0" err="1"/>
              <a:t>Pixabay</a:t>
            </a:r>
            <a:r>
              <a:rPr lang="hr-HR" dirty="0"/>
              <a:t> – VW - https://pixabay.com/photos/volkswagen-vw-gti-golf6-grill-1260318/ , </a:t>
            </a:r>
            <a:r>
              <a:rPr lang="hr-HR" dirty="0" err="1"/>
              <a:t>Wikimedia</a:t>
            </a:r>
            <a:r>
              <a:rPr lang="hr-HR" dirty="0"/>
              <a:t>- https://upload.wikimedia.org/wikipedia/commons/4/49/Logo_Bayer.jpg , https://commons.wikimedia.org/wiki/File:Logo_VDMA.png , https://commons.wikimedia.org/wiki/File:Nestle_textlogo_blue.png (datum skidanja: 7.7.2021.)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6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Srednjoeuropsko nasljeđe i gospodarska snaga: gospodarstvo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3CFD684-BF5C-4946-A3CE-B5EDD1633F52}"/>
              </a:ext>
            </a:extLst>
          </p:cNvPr>
          <p:cNvSpPr txBox="1"/>
          <p:nvPr/>
        </p:nvSpPr>
        <p:spPr>
          <a:xfrm>
            <a:off x="319596" y="1313895"/>
            <a:ext cx="332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SREDNJA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55EDCC5-6BEA-4B1A-9458-6CFB2B12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usporediti Pribaltičku i Panonsku nizinu prema prirodnoj osnovi, gospodarskoj valorizaciji i načinu života.</a:t>
            </a:r>
          </a:p>
          <a:p>
            <a:pPr algn="l"/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pl-PL" sz="2400" b="0" i="0" u="none" strike="noStrike" baseline="0" dirty="0">
                <a:solidFill>
                  <a:srgbClr val="231F20"/>
                </a:solidFill>
              </a:rPr>
              <a:t>opisati važnost središnjega položaja te gospodarsku važnost i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specifične uvjete života u regiji Srednja Europa.</a:t>
            </a: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C9BD145-2E29-4354-9D2F-49CB0349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50481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06D342F-86DA-4BBC-B11C-CD80A45B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3653901" cy="3304640"/>
          </a:xfrm>
        </p:spPr>
        <p:txBody>
          <a:bodyPr>
            <a:normAutofit/>
          </a:bodyPr>
          <a:lstStyle/>
          <a:p>
            <a:r>
              <a:rPr lang="hr-HR" sz="2400" dirty="0"/>
              <a:t>vrlo razvijena</a:t>
            </a:r>
          </a:p>
          <a:p>
            <a:r>
              <a:rPr lang="hr-HR" sz="2400" dirty="0"/>
              <a:t>visoki BND/stan. i vrlo visoki HDI  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2C1E302-1444-4572-A347-F3AB33F6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Gospodarstvo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034962E-B493-40E6-97E2-B0F01EE0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19" y="1223962"/>
            <a:ext cx="7096125" cy="4410075"/>
          </a:xfrm>
          <a:prstGeom prst="rect">
            <a:avLst/>
          </a:prstGeom>
        </p:spPr>
      </p:pic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B98FD324-6E12-4FAD-882B-B77CADA181FE}"/>
              </a:ext>
            </a:extLst>
          </p:cNvPr>
          <p:cNvCxnSpPr/>
          <p:nvPr/>
        </p:nvCxnSpPr>
        <p:spPr>
          <a:xfrm flipV="1">
            <a:off x="3018408" y="2512381"/>
            <a:ext cx="5015883" cy="107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9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B480CFE-4C19-4132-857C-7F5AAF91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2627441"/>
            <a:ext cx="5731275" cy="3959789"/>
          </a:xfrm>
        </p:spPr>
        <p:txBody>
          <a:bodyPr>
            <a:normAutofit/>
          </a:bodyPr>
          <a:lstStyle/>
          <a:p>
            <a:r>
              <a:rPr lang="hr-HR" sz="2400" dirty="0"/>
              <a:t>prirodno-geografski uvjeti za poljodjelstvo različiti</a:t>
            </a:r>
          </a:p>
          <a:p>
            <a:r>
              <a:rPr lang="hr-HR" sz="2400" dirty="0"/>
              <a:t>napredno, visoki prinosi</a:t>
            </a:r>
          </a:p>
          <a:p>
            <a:r>
              <a:rPr lang="hr-HR" sz="2400" dirty="0"/>
              <a:t> pšenica, raž, ječam, krumpir, krmno i industrijsko bilje -</a:t>
            </a:r>
            <a:r>
              <a:rPr lang="hr-HR" sz="2400" u="sng" dirty="0"/>
              <a:t>Njemačko-poljska nizina</a:t>
            </a:r>
            <a:r>
              <a:rPr lang="hr-HR" sz="2400" dirty="0"/>
              <a:t>; kukuruz, pšenica, ječam, krmno bilje – </a:t>
            </a:r>
            <a:r>
              <a:rPr lang="hr-HR" sz="2400" u="sng" dirty="0"/>
              <a:t>Panonska nizina</a:t>
            </a:r>
          </a:p>
          <a:p>
            <a:r>
              <a:rPr lang="hr-HR" sz="2400" dirty="0"/>
              <a:t>stočarstvo – blizu Sjevernog mora , u Alpama – krave – </a:t>
            </a:r>
            <a:r>
              <a:rPr lang="hr-HR" sz="2400" i="1" dirty="0"/>
              <a:t>alpsko stočarstvo </a:t>
            </a:r>
            <a:r>
              <a:rPr lang="hr-HR" sz="2400" dirty="0"/>
              <a:t>, Karpati – ovce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DD5D8B2-340B-49D2-ACFC-BBA3E3C9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Usmjerena poljoprivreda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4428E8F-C6F5-40DA-BE35-B2E7A68D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104128"/>
            <a:ext cx="3028950" cy="30099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EFD41A6-549B-40F0-8159-F575089B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09" y="3254374"/>
            <a:ext cx="4941849" cy="32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21F7F4C-D428-4604-899B-453EA801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6394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rude (</a:t>
            </a:r>
            <a:r>
              <a:rPr lang="hr-HR" sz="2400" dirty="0" err="1"/>
              <a:t>npr.ugljen</a:t>
            </a:r>
            <a:r>
              <a:rPr lang="hr-HR" sz="2400" dirty="0"/>
              <a:t> i željezna ruda)- sve manje svojih ruda</a:t>
            </a:r>
          </a:p>
          <a:p>
            <a:r>
              <a:rPr lang="hr-HR" sz="2400" dirty="0"/>
              <a:t>visokokvalitetan čelik</a:t>
            </a:r>
          </a:p>
          <a:p>
            <a:r>
              <a:rPr lang="hr-HR" sz="2400" dirty="0"/>
              <a:t>uvoz sirovina</a:t>
            </a:r>
          </a:p>
          <a:p>
            <a:r>
              <a:rPr lang="hr-HR" sz="2400" dirty="0"/>
              <a:t>industrija -  kemijska i farmaceutska, strojogradnja i automobilska te prehrambena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Pokušajte se sjetiti imena poznatih industrija koje proizvode lijekove, strojeve, automobile ili prehrambene proizvode. Istražite i izradite umnu (kognitivnu) mapu tako da ih pridružite državama u kojim su im sjedišta.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BFFFBAF-83EB-496B-BE36-27109400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Napredan sekundarni sektor</a:t>
            </a:r>
          </a:p>
        </p:txBody>
      </p:sp>
      <p:pic>
        <p:nvPicPr>
          <p:cNvPr id="5" name="Slika 4" descr="Slika na kojoj se prikazuje transport, automobil&#10;&#10;Opis je automatski generiran">
            <a:extLst>
              <a:ext uri="{FF2B5EF4-FFF2-40B4-BE49-F238E27FC236}">
                <a16:creationId xmlns:a16="http://schemas.microsoft.com/office/drawing/2014/main" id="{125A3FB8-BAC5-4CEF-85EA-E5493E5F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11" y="162682"/>
            <a:ext cx="2296357" cy="15285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84E5BE-0A48-4F0F-A32D-97F3D81C5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598" y="1328293"/>
            <a:ext cx="1463178" cy="960820"/>
          </a:xfrm>
          <a:prstGeom prst="rect">
            <a:avLst/>
          </a:prstGeom>
        </p:spPr>
      </p:pic>
      <p:pic>
        <p:nvPicPr>
          <p:cNvPr id="9" name="Slika 8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2237C79F-1C90-437F-89DC-8595F7E3D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006" y="2540271"/>
            <a:ext cx="2548794" cy="88872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99837F3-FC8B-4893-8DE6-CDD584BC4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1288" y="3680158"/>
            <a:ext cx="23336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95F6008-9C81-416E-AAEE-DB74CA88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51"/>
            <a:ext cx="10515600" cy="3304640"/>
          </a:xfrm>
        </p:spPr>
        <p:txBody>
          <a:bodyPr/>
          <a:lstStyle/>
          <a:p>
            <a:r>
              <a:rPr lang="hr-HR" sz="2400" dirty="0"/>
              <a:t>visokotehnološka industrija (informatičke tehnologije, biotehnologija, robotika, i dr.)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11181A-8B0B-442E-9F61-DA836325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8" y="3516271"/>
            <a:ext cx="6915150" cy="1847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61CED82-4BD3-4256-A728-8BA08D09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808" y="3227832"/>
            <a:ext cx="365928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E82A19C-3A1A-415D-8F62-4A3299D7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215620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uvoznici nafte i plina - cjevovodi iz Rusije i iz prekomorskih zemalja</a:t>
            </a:r>
          </a:p>
          <a:p>
            <a:r>
              <a:rPr lang="hr-HR" sz="2400" dirty="0"/>
              <a:t>obnovljivi izvori energije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5CD942E-E965-4968-ABF7-8AECC7B4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52" y="2993926"/>
            <a:ext cx="455676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54B52EE-C49E-4307-985C-72937F0E7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3877861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promet, trgovina i turizam</a:t>
            </a:r>
          </a:p>
          <a:p>
            <a:r>
              <a:rPr lang="hr-HR" sz="2400" dirty="0"/>
              <a:t>najveća zarada od turizma – Švicarska i Austrija </a:t>
            </a:r>
            <a:r>
              <a:rPr lang="hr-HR" sz="2400" i="1" dirty="0"/>
              <a:t>(Kako se zove vrsta turizma koja je najznačajnija u ovim državama?)</a:t>
            </a:r>
          </a:p>
          <a:p>
            <a:r>
              <a:rPr lang="hr-HR" sz="2400" dirty="0"/>
              <a:t>Švicarska i Njemačka – financijsko poslovanje (banke, osiguravajuća društva)</a:t>
            </a:r>
          </a:p>
          <a:p>
            <a:pPr marL="0" indent="0">
              <a:buNone/>
            </a:pPr>
            <a:r>
              <a:rPr lang="hr-HR" sz="2400" dirty="0"/>
              <a:t> 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F698F6B-232C-43D8-A22A-2B34CA6A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Tercijarne djelatnosti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2D19738-D680-4EAA-B098-49758F2E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01" y="1343207"/>
            <a:ext cx="6000509" cy="28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 79-81.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83207"/>
              </p:ext>
            </p:extLst>
          </p:nvPr>
        </p:nvGraphicFramePr>
        <p:xfrm>
          <a:off x="4536489" y="1793289"/>
          <a:ext cx="7501630" cy="4059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964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908222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908222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908222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705695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1982666">
                <a:tc>
                  <a:txBody>
                    <a:bodyPr/>
                    <a:lstStyle/>
                    <a:p>
                      <a:pPr algn="l"/>
                      <a: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  <a:t>Usporediti Pribaltičku i Panonsku nizinu prema prirodnoj osnovi, gospodarskoj valorizaciji i načinu života.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041740">
                <a:tc>
                  <a:txBody>
                    <a:bodyPr/>
                    <a:lstStyle/>
                    <a:p>
                      <a:r>
                        <a:rPr lang="pl-PL" sz="1400" b="0" i="0" u="none" strike="noStrike" baseline="0" dirty="0">
                          <a:solidFill>
                            <a:srgbClr val="231F20"/>
                          </a:solidFill>
                        </a:rPr>
                        <a:t>Opisati važnost središnjega položaja te gospodarsku važnost i </a:t>
                      </a:r>
                      <a:r>
                        <a:rPr lang="hr-HR" sz="1400" b="0" i="0" u="none" strike="noStrike" baseline="0" dirty="0">
                          <a:solidFill>
                            <a:srgbClr val="231F20"/>
                          </a:solidFill>
                        </a:rPr>
                        <a:t>specifične uvjete života u regiji Srednja Europa.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397</Words>
  <Application>Microsoft Office PowerPoint</Application>
  <PresentationFormat>Široki zaslon</PresentationFormat>
  <Paragraphs>42</Paragraphs>
  <Slides>10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Calibri Light</vt:lpstr>
      <vt:lpstr>Calibri</vt:lpstr>
      <vt:lpstr>Arial</vt:lpstr>
      <vt:lpstr>Office Theme</vt:lpstr>
      <vt:lpstr>Srednjoeuropsko nasljeđe i gospodarska snaga: gospodarstvo</vt:lpstr>
      <vt:lpstr>ISHODI</vt:lpstr>
      <vt:lpstr>Gospodarstvo</vt:lpstr>
      <vt:lpstr>Usmjerena poljoprivreda</vt:lpstr>
      <vt:lpstr>Napredan sekundarni sektor</vt:lpstr>
      <vt:lpstr>PowerPoint prezentacija</vt:lpstr>
      <vt:lpstr>PowerPoint prezentacija</vt:lpstr>
      <vt:lpstr>Tercijarne djelatnosti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79</cp:revision>
  <dcterms:created xsi:type="dcterms:W3CDTF">2021-01-04T08:54:24Z</dcterms:created>
  <dcterms:modified xsi:type="dcterms:W3CDTF">2021-07-07T13:45:17Z</dcterms:modified>
</cp:coreProperties>
</file>